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40" r:id="rId2"/>
  </p:sldIdLst>
  <p:sldSz cx="6858000" cy="9906000" type="A4"/>
  <p:notesSz cx="6797675" cy="9928225"/>
  <p:embeddedFontLst>
    <p:embeddedFont>
      <p:font typeface="Golos Text" panose="020B0604020202020204" charset="0"/>
      <p:regular r:id="rId5"/>
      <p:bold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80BF9"/>
    <a:srgbClr val="2778BB"/>
    <a:srgbClr val="FFFFFF"/>
    <a:srgbClr val="CD3535"/>
    <a:srgbClr val="F1450F"/>
    <a:srgbClr val="24ABC2"/>
    <a:srgbClr val="36C3DA"/>
    <a:srgbClr val="25C6FF"/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 varScale="1">
        <p:scale>
          <a:sx n="79" d="100"/>
          <a:sy n="79" d="100"/>
        </p:scale>
        <p:origin x="3246" y="90"/>
      </p:cViewPr>
      <p:guideLst>
        <p:guide orient="horz" pos="2268"/>
        <p:guide pos="2241"/>
        <p:guide orient="horz" pos="1580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8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26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60" cy="498135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6" y="3"/>
            <a:ext cx="2945660" cy="498135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430093"/>
            <a:ext cx="2945660" cy="498134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6" y="9430093"/>
            <a:ext cx="2945660" cy="498134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60" cy="496411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3"/>
            <a:ext cx="2945660" cy="496411"/>
          </a:xfrm>
          <a:prstGeom prst="rect">
            <a:avLst/>
          </a:prstGeom>
        </p:spPr>
        <p:txBody>
          <a:bodyPr vert="horz" lIns="91415" tIns="45707" rIns="91415" bIns="45707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5" tIns="45707" rIns="91415" bIns="4570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11"/>
            <a:ext cx="5438140" cy="4467701"/>
          </a:xfrm>
          <a:prstGeom prst="rect">
            <a:avLst/>
          </a:prstGeom>
        </p:spPr>
        <p:txBody>
          <a:bodyPr vert="horz" lIns="91415" tIns="45707" rIns="91415" bIns="4570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0094"/>
            <a:ext cx="2945660" cy="496411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30094"/>
            <a:ext cx="2945660" cy="496411"/>
          </a:xfrm>
          <a:prstGeom prst="rect">
            <a:avLst/>
          </a:prstGeom>
        </p:spPr>
        <p:txBody>
          <a:bodyPr vert="horz" lIns="91415" tIns="45707" rIns="91415" bIns="45707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vksnp4.nalog.ru/conference/ispolnenie-svodnogo-nalogovogo-uvedomleniya-cny2?token=5eec4b43-71d0-493c-83a8-78859abdd6d3" TargetMode="External"/><Relationship Id="rId7" Type="http://schemas.openxmlformats.org/officeDocument/2006/relationships/hyperlink" Target="https://vksnp4.nalog.ru/conference/ispolnenie-svodnogo-nalogovogo-uvedomleniya-sny?token=1ea5b27a-4746-4c87-b62e-840c524b1d4c" TargetMode="External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0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hyperlink" Target="https://vksnp4.nalog.ru/conference/zapolnenie-rekvizitov-v-platezhnom-poruchenii1?token=9645546c-e92e-4314-95fc-395636a207b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name="" id="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Graphic 9" id="7">
            <a:extLst>
              <a:ext uri="{FF2B5EF4-FFF2-40B4-BE49-F238E27FC236}">
                <a16:creationId xmlns="" xmlns:a16="http://schemas.microsoft.com/office/drawing/2014/main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80" y="452500"/>
            <a:ext cx="1728192" cy="550516"/>
          </a:xfrm>
          <a:prstGeom prst="rect">
            <a:avLst/>
          </a:prstGeom>
        </p:spPr>
      </p:pic>
      <p:sp>
        <p:nvSpPr>
          <p:cNvPr name="TextBox 22" id="23">
            <a:extLst>
              <a:ext uri="{FF2B5EF4-FFF2-40B4-BE49-F238E27FC236}">
                <a16:creationId xmlns="" xmlns:a16="http://schemas.microsoft.com/office/drawing/2014/main" id="{A3C65849-7548-4CD2-BBAE-F8D17103DB7B}"/>
              </a:ext>
            </a:extLst>
          </p:cNvPr>
          <p:cNvSpPr txBox="1"/>
          <p:nvPr/>
        </p:nvSpPr>
        <p:spPr>
          <a:xfrm>
            <a:off x="704639" y="946395"/>
            <a:ext cx="5029386" cy="830997"/>
          </a:xfrm>
          <a:prstGeom prst="rect">
            <a:avLst/>
          </a:prstGeom>
          <a:noFill/>
        </p:spPr>
        <p:txBody>
          <a:bodyPr lIns="0" bIns="0" anchor="t" rIns="0" rtlCol="0" wrap="square" anchorCtr="0" tIns="0">
            <a:spAutoFit/>
          </a:bodyPr>
          <a:lstStyle/>
          <a:p>
            <a:pPr>
              <a:spcAft>
                <a:spcPts val="0"/>
              </a:spcAft>
            </a:pPr>
            <a:endParaRPr dirty="0" sz="1800" lang="en-US" smtClean="0">
              <a:solidFill>
                <a:schemeClr val="tx1">
                  <a:lumMod val="50000"/>
                </a:schemeClr>
              </a:solidFill>
              <a:latin charset="0" panose="020B0604020202020204" typeface="Golos Text"/>
              <a:ea charset="0" panose="020B0604020202020204" typeface="Golos Text"/>
            </a:endParaRPr>
          </a:p>
          <a:p>
            <a:pPr>
              <a:spcAft>
                <a:spcPts val="0"/>
              </a:spcAft>
            </a:pPr>
            <a:r>
              <a:rPr dirty="0" sz="18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ИФНС</a:t>
            </a:r>
            <a:r>
              <a:rPr dirty="0" sz="1800" spc="2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18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России</a:t>
            </a:r>
            <a:r>
              <a:rPr dirty="0" sz="1800" spc="1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18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№</a:t>
            </a:r>
            <a:r>
              <a:rPr dirty="0" sz="1800" spc="1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18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19</a:t>
            </a:r>
            <a:r>
              <a:rPr dirty="0" sz="1800" spc="2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18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по</a:t>
            </a:r>
            <a:r>
              <a:rPr dirty="0" sz="1800" spc="3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18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г.</a:t>
            </a:r>
            <a:r>
              <a:rPr dirty="0" sz="1800" spc="2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18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Москве</a:t>
            </a:r>
            <a:r>
              <a:rPr dirty="0" sz="1800" spc="2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18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проводит</a:t>
            </a:r>
            <a:r>
              <a:rPr dirty="0" sz="1800" spc="1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18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онлайн-вебинары</a:t>
            </a:r>
            <a:r>
              <a:rPr dirty="0" sz="1800" spc="2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18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для</a:t>
            </a:r>
            <a:r>
              <a:rPr dirty="0" sz="1800" spc="1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1800" lang="ru-RU" smtClean="0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налогоплательщиков</a:t>
            </a:r>
            <a:endParaRPr dirty="0" sz="1800" lang="ru-RU">
              <a:solidFill>
                <a:schemeClr val="tx1">
                  <a:lumMod val="50000"/>
                </a:schemeClr>
              </a:solidFill>
              <a:latin charset="0" panose="020B0604020202020204" typeface="Golos Text"/>
              <a:ea charset="0" panose="020B0604020202020204" typeface="Golos Text"/>
            </a:endParaRPr>
          </a:p>
        </p:txBody>
      </p:sp>
      <p:pic>
        <p:nvPicPr>
          <p:cNvPr name="Graphic 7" id="8">
            <a:extLst>
              <a:ext uri="{FF2B5EF4-FFF2-40B4-BE49-F238E27FC236}">
                <a16:creationId xmlns="" xmlns:a16="http://schemas.microsoft.com/office/drawing/2014/main" id="{9E786E8E-470B-8FC9-0279-A338CA273E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065" y="8543916"/>
            <a:ext cx="522088" cy="874497"/>
          </a:xfrm>
          <a:prstGeom prst="rect">
            <a:avLst/>
          </a:prstGeom>
        </p:spPr>
      </p:pic>
      <p:sp>
        <p:nvSpPr>
          <p:cNvPr name="TextBox 8" id="9">
            <a:extLst>
              <a:ext uri="{FF2B5EF4-FFF2-40B4-BE49-F238E27FC236}">
                <a16:creationId xmlns="" xmlns:a16="http://schemas.microsoft.com/office/drawing/2014/main" id="{018C7F50-A01A-528F-A51D-97F217B4CAC8}"/>
              </a:ext>
            </a:extLst>
          </p:cNvPr>
          <p:cNvSpPr txBox="1"/>
          <p:nvPr/>
        </p:nvSpPr>
        <p:spPr>
          <a:xfrm>
            <a:off x="1334764" y="8776703"/>
            <a:ext cx="2928633" cy="276999"/>
          </a:xfrm>
          <a:prstGeom prst="rect">
            <a:avLst/>
          </a:prstGeom>
          <a:noFill/>
        </p:spPr>
        <p:txBody>
          <a:bodyPr lIns="0" bIns="0" anchor="t" rIns="0" rtlCol="0" wrap="square" anchorCtr="0" tIns="0">
            <a:spAutoFit/>
          </a:bodyPr>
          <a:lstStyle/>
          <a:p>
            <a:pPr>
              <a:spcAft>
                <a:spcPts val="0"/>
              </a:spcAft>
            </a:pPr>
            <a:r>
              <a:rPr dirty="0" b="1" sz="18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8</a:t>
            </a:r>
            <a:r>
              <a:rPr dirty="0" b="1" sz="1800" spc="2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b="1" sz="18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(800)</a:t>
            </a:r>
            <a:r>
              <a:rPr dirty="0" b="1" sz="1800" spc="1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b="1" sz="18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222-22-22</a:t>
            </a:r>
          </a:p>
        </p:txBody>
      </p:sp>
      <p:sp>
        <p:nvSpPr>
          <p:cNvPr name="TextBox 11" id="12">
            <a:extLst>
              <a:ext uri="{FF2B5EF4-FFF2-40B4-BE49-F238E27FC236}">
                <a16:creationId xmlns="" xmlns:a16="http://schemas.microsoft.com/office/drawing/2014/main" id="{36803C9B-417A-A22A-DFB7-5DCDEFEFA1C7}"/>
              </a:ext>
            </a:extLst>
          </p:cNvPr>
          <p:cNvSpPr txBox="1"/>
          <p:nvPr/>
        </p:nvSpPr>
        <p:spPr>
          <a:xfrm>
            <a:off x="1314206" y="9051197"/>
            <a:ext cx="2928633" cy="276999"/>
          </a:xfrm>
          <a:prstGeom prst="rect">
            <a:avLst/>
          </a:prstGeom>
          <a:noFill/>
        </p:spPr>
        <p:txBody>
          <a:bodyPr lIns="0" bIns="0" anchor="t" rIns="0" rtlCol="0" wrap="square" anchorCtr="0" tIns="0">
            <a:spAutoFit/>
          </a:bodyPr>
          <a:lstStyle/>
          <a:p>
            <a:pPr>
              <a:spcAft>
                <a:spcPts val="0"/>
              </a:spcAft>
            </a:pPr>
            <a:r>
              <a:rPr dirty="0" sz="9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Бесплатный</a:t>
            </a:r>
            <a:r>
              <a:rPr dirty="0" sz="900" spc="3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9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многоканальный</a:t>
            </a:r>
            <a:r>
              <a:rPr dirty="0" sz="900" spc="1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9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телефон</a:t>
            </a:r>
            <a:r>
              <a:rPr dirty="0" sz="900" spc="1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br>
              <a:rPr dirty="0" sz="9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</a:br>
            <a:r>
              <a:rPr dirty="0" sz="9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контакт-центра</a:t>
            </a:r>
            <a:r>
              <a:rPr dirty="0" sz="900" spc="3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9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ФНС</a:t>
            </a:r>
            <a:r>
              <a:rPr dirty="0" sz="900" spc="2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 xml:space="preserve"> </a:t>
            </a:r>
            <a:r>
              <a:rPr dirty="0" sz="900" lang="ru-RU">
                <a:solidFill>
                  <a:schemeClr val="tx1">
                    <a:lumMod val="75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России</a:t>
            </a:r>
          </a:p>
        </p:txBody>
      </p:sp>
      <p:sp>
        <p:nvSpPr>
          <p:cNvPr name="TextBox 23" id="24">
            <a:extLst>
              <a:ext uri="{FF2B5EF4-FFF2-40B4-BE49-F238E27FC236}">
                <a16:creationId xmlns="" xmlns:a16="http://schemas.microsoft.com/office/drawing/2014/main" id="{2C1376C9-914B-A8C0-9DB7-FCADAACBF5D1}"/>
              </a:ext>
            </a:extLst>
          </p:cNvPr>
          <p:cNvSpPr txBox="1"/>
          <p:nvPr/>
        </p:nvSpPr>
        <p:spPr>
          <a:xfrm>
            <a:off x="543973" y="1599277"/>
            <a:ext cx="6073131" cy="892552"/>
          </a:xfrm>
          <a:prstGeom prst="rect">
            <a:avLst/>
          </a:prstGeom>
          <a:noFill/>
        </p:spPr>
        <p:txBody>
          <a:bodyPr lIns="0" bIns="0" anchor="t" rIns="0" rtlCol="0" wrap="square" anchorCtr="0" tIns="0">
            <a:spAutoFit/>
          </a:bodyPr>
          <a:lstStyle/>
          <a:p>
            <a:pPr algn="just"/>
            <a:endParaRPr dirty="0" sz="1400" lang="ru-RU">
              <a:latin charset="0" panose="020B0604020202020204" typeface="Golos Text"/>
              <a:ea charset="0" panose="020B0604020202020204" typeface="Golos Text"/>
            </a:endParaRPr>
          </a:p>
          <a:p>
            <a:pPr algn="just"/>
            <a:endParaRPr dirty="0" sz="1400" lang="ru-RU">
              <a:latin charset="0" panose="020B0604020202020204" typeface="Golos Text"/>
              <a:ea charset="0" panose="020B0604020202020204" typeface="Golos Text"/>
            </a:endParaRPr>
          </a:p>
          <a:p>
            <a:pPr defTabSz="1760969" algn="just">
              <a:defRPr/>
            </a:pPr>
            <a:endParaRPr dirty="0" sz="1400" lang="ru-RU" smtClean="0">
              <a:solidFill>
                <a:schemeClr val="tx1">
                  <a:lumMod val="50000"/>
                </a:schemeClr>
              </a:solidFill>
              <a:latin charset="0" panose="020B0604020202020204" typeface="Golos Text"/>
              <a:ea charset="0" panose="020B0604020202020204" typeface="Golos Text"/>
            </a:endParaRPr>
          </a:p>
          <a:p>
            <a:endParaRPr dirty="0" sz="1600" lang="ru-RU" smtClean="0">
              <a:latin charset="0" panose="020B0604020202020204" typeface="Golos Text"/>
              <a:ea charset="0" panose="020B0604020202020204" typeface="Golos Text"/>
            </a:endParaRPr>
          </a:p>
        </p:txBody>
      </p:sp>
      <p:sp>
        <p:nvSpPr>
          <p:cNvPr name="TextBox 27" id="28">
            <a:extLst>
              <a:ext uri="{FF2B5EF4-FFF2-40B4-BE49-F238E27FC236}">
                <a16:creationId xmlns:a16="http://schemas.microsoft.com/office/drawing/2014/main" xmlns="" id="{7E65874E-81DE-4BCD-B92C-D8A25F615851}"/>
              </a:ext>
            </a:extLst>
          </p:cNvPr>
          <p:cNvSpPr txBox="1"/>
          <p:nvPr/>
        </p:nvSpPr>
        <p:spPr>
          <a:xfrm>
            <a:off x="38669" y="7635506"/>
            <a:ext cx="6858000" cy="636080"/>
          </a:xfrm>
          <a:prstGeom prst="rect">
            <a:avLst/>
          </a:prstGeom>
          <a:noFill/>
        </p:spPr>
        <p:txBody>
          <a:bodyPr lIns="180000" bIns="108000" anchor="ctr" rIns="180000" rtlCol="0" wrap="square" anchorCtr="0" tIns="108000">
            <a:noAutofit/>
          </a:bodyPr>
          <a:lstStyle/>
          <a:p>
            <a:pPr algn="ctr"/>
            <a:r>
              <a:rPr dirty="0" b="1" sz="2000" lang="en-US">
                <a:solidFill>
                  <a:schemeClr val="tx1">
                    <a:lumMod val="50000"/>
                  </a:schemeClr>
                </a:solidFill>
                <a:latin charset="0" panose="020B0604020202020204" typeface="Golos Text"/>
                <a:ea charset="0" panose="020B0604020202020204" typeface="Golos Text"/>
              </a:rPr>
              <a:t>WWW.NALOG.GOV.RU</a:t>
            </a:r>
            <a:endParaRPr dirty="0" b="1" sz="2000" lang="ru-RU">
              <a:solidFill>
                <a:schemeClr val="tx1">
                  <a:lumMod val="50000"/>
                </a:schemeClr>
              </a:solidFill>
              <a:latin charset="0" panose="020B0604020202020204" typeface="Golos Text"/>
              <a:ea charset="0" panose="020B0604020202020204" typeface="Golos Text"/>
            </a:endParaRPr>
          </a:p>
        </p:txBody>
      </p:sp>
      <p:sp>
        <p:nvSpPr>
          <p:cNvPr name="TextBox 13" id="14">
            <a:extLst>
              <a:ext uri="{FF2B5EF4-FFF2-40B4-BE49-F238E27FC236}">
                <a16:creationId xmlns="" xmlns:a16="http://schemas.microsoft.com/office/drawing/2014/main" id="{4750A3A8-C3E9-42A8-A60C-787A1745C91F}"/>
              </a:ext>
            </a:extLst>
          </p:cNvPr>
          <p:cNvSpPr txBox="1"/>
          <p:nvPr/>
        </p:nvSpPr>
        <p:spPr>
          <a:xfrm>
            <a:off x="4835536" y="75229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lIns="72000" bIns="36000" anchor="ctr" rIns="72000" rtlCol="0" wrap="square" anchorCtr="0" tIns="36000">
            <a:spAutoFit/>
          </a:bodyPr>
          <a:lstStyle/>
          <a:p>
            <a:pPr defTabSz="1760969" algn="ctr">
              <a:defRPr/>
            </a:pPr>
            <a:r>
              <a:rPr dirty="0" sz="1000" lang="en-US">
                <a:solidFill>
                  <a:schemeClr val="bg1"/>
                </a:solidFill>
                <a:latin charset="0" panose="020B0604020202020204" typeface="Golos Text"/>
                <a:ea charset="0" panose="020B0604020202020204" typeface="Golos Text"/>
              </a:rPr>
              <a:t>WWW.NALOG.GOV.RU</a:t>
            </a:r>
            <a:endParaRPr dirty="0" sz="1000" lang="ru-RU">
              <a:solidFill>
                <a:schemeClr val="bg1"/>
              </a:solidFill>
              <a:latin charset="0" panose="020B0604020202020204" typeface="Golos Text"/>
              <a:ea charset="0" panose="020B0604020202020204" typeface="Golos Text"/>
            </a:endParaRPr>
          </a:p>
        </p:txBody>
      </p:sp>
      <p:graphicFrame>
        <p:nvGraphicFramePr>
          <p:cNvPr name="Таблица 3" id="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078898"/>
              </p:ext>
            </p:extLst>
          </p:nvPr>
        </p:nvGraphicFramePr>
        <p:xfrm>
          <a:off x="522514" y="2059722"/>
          <a:ext cx="6115791" cy="5613572"/>
        </p:xfrm>
        <a:graphic>
          <a:graphicData uri="http://schemas.openxmlformats.org/drawingml/2006/table">
            <a:tbl>
              <a:tblPr bandRow="1" firstRow="1">
                <a:tableStyleId>{5C22544A-7EE6-4342-B048-85BDC9FD1C3A}</a:tableStyleId>
              </a:tblPr>
              <a:tblGrid>
                <a:gridCol w="998274"/>
                <a:gridCol w="1512168"/>
                <a:gridCol w="2160240"/>
                <a:gridCol w="1445109"/>
              </a:tblGrid>
              <a:tr h="1249692">
                <a:tc>
                  <a:txBody>
                    <a:bodyPr/>
                    <a:lstStyle/>
                    <a:p>
                      <a:pPr algn="ctr"/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Дата</a:t>
                      </a:r>
                      <a:r>
                        <a:rPr dirty="0" b="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 xml:space="preserve"> </a:t>
                      </a:r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и</a:t>
                      </a:r>
                      <a:r>
                        <a:rPr dirty="0" b="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 xml:space="preserve"> </a:t>
                      </a:r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время</a:t>
                      </a:r>
                      <a:r>
                        <a:rPr dirty="0" b="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 xml:space="preserve"> </a:t>
                      </a:r>
                      <a:r>
                        <a:rPr dirty="0" b="0" err="1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проведе</a:t>
                      </a:r>
                      <a:r>
                        <a:rPr dirty="0" b="0" sz="12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-</a:t>
                      </a:r>
                    </a:p>
                    <a:p>
                      <a:pPr algn="ctr"/>
                      <a:r>
                        <a:rPr dirty="0" b="0" err="1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ния</a:t>
                      </a:r>
                      <a:r>
                        <a:rPr dirty="0" b="0" sz="1200" spc="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 xml:space="preserve"> </a:t>
                      </a:r>
                      <a:r>
                        <a:rPr dirty="0" b="0" err="1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вебинара</a:t>
                      </a:r>
                      <a:endParaRPr dirty="0" b="0" sz="1200" lang="ru-RU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</a:endParaRPr>
                    </a:p>
                  </a:txBody>
                  <a:tcPr anchor="ctr"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Тема</a:t>
                      </a:r>
                      <a:endParaRPr dirty="0" b="0" kern="1200" sz="1200" lang="ru-RU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  <a:cs typeface="+mn-cs"/>
                      </a:endParaRPr>
                    </a:p>
                  </a:txBody>
                  <a:tcPr anchor="ctr"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Ссылка</a:t>
                      </a:r>
                      <a:r>
                        <a:rPr dirty="0" b="0" kern="120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на</a:t>
                      </a:r>
                      <a:r>
                        <a:rPr dirty="0" b="0" kern="1200" sz="1200" spc="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платформу,</a:t>
                      </a:r>
                      <a:r>
                        <a:rPr dirty="0" b="0" kern="120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предназначенную</a:t>
                      </a:r>
                      <a:r>
                        <a:rPr dirty="0" b="0" kern="120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для</a:t>
                      </a:r>
                      <a:r>
                        <a:rPr dirty="0" b="0" kern="1200" sz="1200" spc="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участия</a:t>
                      </a:r>
                      <a:r>
                        <a:rPr dirty="0" b="0" kern="120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в</a:t>
                      </a:r>
                      <a:r>
                        <a:rPr dirty="0" b="0" kern="120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err="1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вебинаре</a:t>
                      </a:r>
                      <a:endParaRPr dirty="0" b="0" kern="1200" sz="1200" lang="ru-RU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  <a:cs typeface="+mn-cs"/>
                      </a:endParaRPr>
                    </a:p>
                  </a:txBody>
                  <a:tcPr anchor="ctr"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 b="0" sz="12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QR</a:t>
                      </a:r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-код</a:t>
                      </a:r>
                      <a:r>
                        <a:rPr dirty="0" b="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 xml:space="preserve"> </a:t>
                      </a:r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на</a:t>
                      </a:r>
                      <a:r>
                        <a:rPr dirty="0" b="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 xml:space="preserve"> </a:t>
                      </a:r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платформу,</a:t>
                      </a:r>
                      <a:r>
                        <a:rPr dirty="0" b="0" sz="1200" spc="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 xml:space="preserve"> </a:t>
                      </a:r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предназначенную</a:t>
                      </a:r>
                      <a:r>
                        <a:rPr dirty="0" b="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 xml:space="preserve"> </a:t>
                      </a:r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для</a:t>
                      </a:r>
                      <a:r>
                        <a:rPr dirty="0" b="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 xml:space="preserve"> </a:t>
                      </a:r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участия</a:t>
                      </a:r>
                      <a:r>
                        <a:rPr dirty="0" b="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 xml:space="preserve"> </a:t>
                      </a:r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в</a:t>
                      </a:r>
                      <a:r>
                        <a:rPr dirty="0" b="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 xml:space="preserve"> </a:t>
                      </a:r>
                      <a:r>
                        <a:rPr dirty="0" b="0" err="1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вебинаре</a:t>
                      </a:r>
                      <a:endParaRPr dirty="0" b="0" sz="1200" lang="ru-RU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</a:endParaRPr>
                    </a:p>
                  </a:txBody>
                  <a:tcPr anchor="ctr"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</a:tr>
              <a:tr h="1607582">
                <a:tc>
                  <a:txBody>
                    <a:bodyPr/>
                    <a:lstStyle/>
                    <a:p>
                      <a:pPr algn="ctr"/>
                      <a:r>
                        <a:rPr dirty="0" kern="1200" sz="1200" lang="en-US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14</a:t>
                      </a:r>
                      <a:r>
                        <a:rPr dirty="0" kern="1200" sz="12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.</a:t>
                      </a:r>
                      <a:r>
                        <a:rPr dirty="0" kern="1200" sz="1200" lang="en-US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1</a:t>
                      </a:r>
                      <a:r>
                        <a:rPr dirty="0" kern="1200" sz="12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0.2026</a:t>
                      </a:r>
                      <a:r>
                        <a:rPr dirty="0" kern="1200" sz="1200" spc="2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2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3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2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1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2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2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3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1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3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2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3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2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2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3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3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1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1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3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spc="2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kern="1200" sz="12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1</a:t>
                      </a:r>
                      <a:r>
                        <a:rPr dirty="0" kern="1200" sz="1200" lang="en-US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5</a:t>
                      </a:r>
                      <a:r>
                        <a:rPr dirty="0" kern="1200" sz="1200" lang="ru-RU" smtClean="0">
                          <a:solidFill>
                            <a:srgbClr val="000000"/>
                          </a:solidFill>
                          <a:effectLst/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.00</a:t>
                      </a:r>
                      <a:endParaRPr dirty="0" b="0" sz="1200" lang="ru-RU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</a:endParaRPr>
                    </a:p>
                  </a:txBody>
                  <a:tcPr anchor="ctr"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 kern="1200" sz="1200" lang="ru-RU" smtClean="0">
                        <a:solidFill>
                          <a:srgbClr val="000000"/>
                        </a:solidFill>
                        <a:effectLst/>
                        <a:latin charset="0" panose="020B0604020202020204" typeface="Golos Text"/>
                        <a:ea charset="0" panose="020B0604020202020204" typeface="Golos Text"/>
                        <a:cs typeface="+mn-cs"/>
                      </a:endParaRPr>
                    </a:p>
                    <a:p>
                      <a:pPr eaLnBrk="1" defTabSz="1760969" latinLnBrk="0" lvl="0" fontAlgn="auto" indent="0" marR="0" rtl="0" marL="0" hangingPunct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Исполнение</a:t>
                      </a:r>
                      <a:r>
                        <a:rPr dirty="0" b="0" kern="120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сводного</a:t>
                      </a:r>
                      <a:r>
                        <a:rPr dirty="0" b="0" kern="120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налогового</a:t>
                      </a:r>
                      <a:r>
                        <a:rPr dirty="0" b="0" kern="120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уведомления</a:t>
                      </a:r>
                      <a:r>
                        <a:rPr dirty="0" b="0" kern="120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физическими</a:t>
                      </a:r>
                      <a:r>
                        <a:rPr dirty="0" b="0" kern="120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лицами</a:t>
                      </a:r>
                      <a:r>
                        <a:rPr dirty="0" b="0" kern="120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в</a:t>
                      </a:r>
                      <a:r>
                        <a:rPr dirty="0" b="0" kern="1200" sz="1200" spc="100" baseline="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baseline="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2026</a:t>
                      </a:r>
                      <a:r>
                        <a:rPr dirty="0" b="0" kern="1200" sz="1200" spc="100" baseline="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baseline="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году</a:t>
                      </a:r>
                      <a:endParaRPr dirty="0" b="0" kern="1200" sz="1200" lang="ru-RU" smtClean="0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  <a:cs typeface="+mn-cs"/>
                      </a:endParaRPr>
                    </a:p>
                    <a:p>
                      <a:pPr algn="ctr"/>
                      <a:endParaRPr dirty="0" kern="1200" sz="1200" lang="ru-RU">
                        <a:solidFill>
                          <a:srgbClr val="000000"/>
                        </a:solidFill>
                        <a:effectLst/>
                        <a:latin charset="0" panose="020B0604020202020204" typeface="Golos Text"/>
                        <a:ea charset="0" panose="020B0604020202020204" typeface="Golos Text"/>
                        <a:cs typeface="+mn-cs"/>
                      </a:endParaRPr>
                    </a:p>
                  </a:txBody>
                  <a:tcPr anchor="ctr"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https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://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vksnp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4.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nalog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.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ru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/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conference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/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ispolnenie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-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svodnogo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-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nalogovogo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-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uvedomleniya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-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sny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?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token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=1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ea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5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b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27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a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-4746-4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c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87-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b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62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e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-840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c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524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b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1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d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4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7"/>
                        </a:rPr>
                        <a:t>c</a:t>
                      </a:r>
                      <a:endParaRPr dirty="0" b="0" kern="1200" sz="1100" lang="ru-RU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  <a:cs charset="0" panose="020F0502020204030204" pitchFamily="34" typeface="Calibri"/>
                      </a:endParaRPr>
                    </a:p>
                  </a:txBody>
                  <a:tcPr marT="9525" marR="9525" marB="0" anchor="ctr" marL="9525"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 b="0" sz="1200" lang="ru-RU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</a:endParaRPr>
                    </a:p>
                  </a:txBody>
                  <a:tcPr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</a:tr>
              <a:tr h="1387241">
                <a:tc>
                  <a:txBody>
                    <a:bodyPr/>
                    <a:lstStyle/>
                    <a:p>
                      <a:pPr algn="ctr"/>
                      <a:r>
                        <a:rPr dirty="0" b="0" sz="12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1</a:t>
                      </a:r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3.11.2026</a:t>
                      </a:r>
                    </a:p>
                    <a:p>
                      <a:pPr algn="ctr"/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11.00</a:t>
                      </a:r>
                      <a:endParaRPr dirty="0" b="0" sz="1200" lang="ru-RU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</a:endParaRPr>
                    </a:p>
                  </a:txBody>
                  <a:tcPr anchor="ctr"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eaLnBrk="1" defTabSz="1760969" latinLnBrk="0" lvl="0" fontAlgn="auto" indent="0" marR="0" rtl="0" marL="0" hangingPunct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Исполнение</a:t>
                      </a:r>
                      <a:r>
                        <a:rPr dirty="0" b="0" kern="120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сводного</a:t>
                      </a:r>
                      <a:r>
                        <a:rPr dirty="0" b="0" kern="120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налогового</a:t>
                      </a:r>
                      <a:r>
                        <a:rPr dirty="0" b="0" kern="120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уведомления</a:t>
                      </a:r>
                      <a:r>
                        <a:rPr dirty="0" b="0" kern="1200" sz="1200" spc="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физическими</a:t>
                      </a:r>
                      <a:r>
                        <a:rPr dirty="0" b="0" kern="1200" sz="1200" spc="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лицами</a:t>
                      </a:r>
                      <a:r>
                        <a:rPr dirty="0" b="0" kern="120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в</a:t>
                      </a:r>
                      <a:r>
                        <a:rPr dirty="0" b="0" kern="1200" sz="1200" spc="200" baseline="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baseline="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2026</a:t>
                      </a:r>
                      <a:r>
                        <a:rPr dirty="0" b="0" kern="1200" sz="1200" spc="300" baseline="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baseline="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году</a:t>
                      </a:r>
                      <a:endParaRPr dirty="0" b="0" kern="1200" sz="1200" lang="ru-RU" smtClean="0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  <a:cs typeface="+mn-cs"/>
                      </a:endParaRPr>
                    </a:p>
                  </a:txBody>
                  <a:tcPr anchor="ctr"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eaLnBrk="1" defTabSz="1760969" latinLnBrk="0" lvl="0" fontAlgn="auto" indent="0" marR="0" rtl="0" marL="0" hangingPunct="1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https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://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vksnp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4.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nalog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.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ru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/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conference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/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ispolnenie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-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svodnogo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-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nalogovogo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-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uvedomleniya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-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cny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2?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token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=5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eec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4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b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43-71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d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0-493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c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-83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a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8-78859</a:t>
                      </a:r>
                      <a:r>
                        <a:rPr dirty="0" b="0" kern="1200" err="1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abdd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6</a:t>
                      </a:r>
                      <a:r>
                        <a:rPr dirty="0" b="0" kern="1200" sz="1100" lang="en-US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d</a:t>
                      </a: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charset="0" panose="020F0502020204030204" pitchFamily="34" typeface="Calibri"/>
                          <a:hlinkClick r:id="rId8"/>
                        </a:rPr>
                        <a:t>3</a:t>
                      </a:r>
                      <a:endParaRPr dirty="0" b="0" kern="1200" sz="1100" lang="ru-RU" smtClean="0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  <a:cs charset="0" panose="020F0502020204030204" pitchFamily="34" typeface="Calibri"/>
                      </a:endParaRPr>
                    </a:p>
                  </a:txBody>
                  <a:tcPr marT="9525" marR="9525" marB="0" anchor="ctr" marL="9525"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dirty="0" b="0" sz="1200" lang="ru-RU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</a:endParaRPr>
                    </a:p>
                  </a:txBody>
                  <a:tcPr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</a:tr>
              <a:tr h="1239279">
                <a:tc>
                  <a:txBody>
                    <a:bodyPr/>
                    <a:lstStyle/>
                    <a:p>
                      <a:pPr algn="ctr"/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14.12.2026</a:t>
                      </a:r>
                    </a:p>
                    <a:p>
                      <a:pPr algn="ctr"/>
                      <a:r>
                        <a:rPr dirty="0" b="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</a:rPr>
                        <a:t>12.00</a:t>
                      </a:r>
                      <a:endParaRPr dirty="0" b="0" sz="1200" lang="ru-RU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</a:endParaRPr>
                    </a:p>
                  </a:txBody>
                  <a:tcPr anchor="ctr"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eaLnBrk="1" defTabSz="1760969" latinLnBrk="0" indent="0" rtl="0" marL="0" hangingPunct="1" algn="ctr"/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Заполнение</a:t>
                      </a:r>
                      <a:r>
                        <a:rPr dirty="0" b="0" kern="120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реквизитов</a:t>
                      </a:r>
                      <a:r>
                        <a:rPr dirty="0" b="0" kern="120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в</a:t>
                      </a:r>
                      <a:r>
                        <a:rPr dirty="0" b="0" kern="1200" sz="1200" spc="3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платежном</a:t>
                      </a:r>
                      <a:r>
                        <a:rPr dirty="0" b="0" kern="1200" sz="1200" spc="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 xml:space="preserve"> </a:t>
                      </a:r>
                      <a:r>
                        <a:rPr dirty="0" b="0" kern="1200" sz="12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</a:rPr>
                        <a:t>поручении</a:t>
                      </a:r>
                      <a:endParaRPr dirty="0" b="0" kern="1200" sz="1200" lang="ru-RU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  <a:cs typeface="+mn-cs"/>
                      </a:endParaRPr>
                    </a:p>
                  </a:txBody>
                  <a:tcPr anchor="ctr"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eaLnBrk="1" defTabSz="1760969" latinLnBrk="0" lvl="0" fontAlgn="auto" indent="0" marR="0" rtl="0" marL="0" hangingPunct="1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dirty="0" b="0" kern="1200" sz="1100" lang="ru-RU" smtClean="0">
                          <a:solidFill>
                            <a:srgbClr val="000000"/>
                          </a:solidFill>
                          <a:latin charset="0" panose="020B0604020202020204" typeface="Golos Text"/>
                          <a:ea charset="0" panose="020B0604020202020204" typeface="Golos Text"/>
                          <a:cs typeface="+mn-cs"/>
                          <a:hlinkClick r:id="rId9"/>
                        </a:rPr>
                        <a:t>https://vksnp4.nalog.ru/conference/zapolnenie-rekvizitov-v-platezhnom-poruchenii1?token=9645546c-e92e-4314-95fc-395636a207bb</a:t>
                      </a:r>
                      <a:endParaRPr dirty="0" b="0" kern="1200" sz="1100" lang="ru-RU" smtClean="0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  <a:cs typeface="+mn-cs"/>
                      </a:endParaRPr>
                    </a:p>
                    <a:p>
                      <a:pPr indent="0"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dirty="0" sz="1200" lang="ru-RU" smtClean="0">
                        <a:effectLst/>
                        <a:latin charset="0" panose="020F0502020204030204" pitchFamily="34" typeface="Calibri"/>
                        <a:ea charset="0" panose="020F0502020204030204" pitchFamily="34" typeface="Calibri"/>
                        <a:cs charset="0" panose="02020603050405020304" pitchFamily="18" typeface="Times New Roman"/>
                      </a:endParaRPr>
                    </a:p>
                  </a:txBody>
                  <a:tcPr marT="9525" marR="9525" marB="0" anchor="ctr" marL="9525"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 b="0" sz="1200" lang="ru-RU">
                        <a:solidFill>
                          <a:srgbClr val="000000"/>
                        </a:solidFill>
                        <a:latin charset="0" panose="020B0604020202020204" typeface="Golos Text"/>
                        <a:ea charset="0" panose="020B0604020202020204" typeface="Golos Text"/>
                      </a:endParaRPr>
                    </a:p>
                  </a:txBody>
                  <a:tcPr>
                    <a:lnL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mpd="sng" cap="flat" w="12700" algn="ctr">
                      <a:solidFill>
                        <a:schemeClr val="tx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name="Рисунок 17" id="18"/>
          <p:cNvPicPr/>
          <p:nvPr/>
        </p:nvPicPr>
        <p:blipFill rotWithShape="1">
          <a:blip r:embed="rId10"/>
          <a:srcRect r="7593" b="4628" t="5473" l="5722"/>
          <a:stretch/>
        </p:blipFill>
        <p:spPr>
          <a:xfrm>
            <a:off x="5357506" y="3562495"/>
            <a:ext cx="1113640" cy="1182336"/>
          </a:xfrm>
          <a:prstGeom prst="rect">
            <a:avLst/>
          </a:prstGeom>
        </p:spPr>
      </p:pic>
      <p:pic>
        <p:nvPicPr>
          <p:cNvPr name="Рисунок 18" id="19"/>
          <p:cNvPicPr/>
          <p:nvPr/>
        </p:nvPicPr>
        <p:blipFill rotWithShape="1">
          <a:blip r:embed="rId11"/>
          <a:srcRect r="5656" b="6723" t="3946" l="6024"/>
          <a:stretch/>
        </p:blipFill>
        <p:spPr>
          <a:xfrm>
            <a:off x="5357506" y="5235276"/>
            <a:ext cx="1113640" cy="1065786"/>
          </a:xfrm>
          <a:prstGeom prst="rect">
            <a:avLst/>
          </a:prstGeom>
        </p:spPr>
      </p:pic>
      <p:pic>
        <p:nvPicPr>
          <p:cNvPr name="Рисунок 19" id="20"/>
          <p:cNvPicPr/>
          <p:nvPr/>
        </p:nvPicPr>
        <p:blipFill rotWithShape="1">
          <a:blip r:embed="rId12"/>
          <a:srcRect r="5656" b="4249" t="9617" l="6024"/>
          <a:stretch/>
        </p:blipFill>
        <p:spPr>
          <a:xfrm>
            <a:off x="5357506" y="6518457"/>
            <a:ext cx="1113640" cy="103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300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166142</TotalTime>
  <Words>164</Words>
  <Application>Microsoft Office PowerPoint</Application>
  <PresentationFormat>Лист A4 (210x297 мм)</PresentationFormat>
  <Paragraphs>25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Golos Text</vt:lpstr>
      <vt:lpstr>Calibri</vt:lpstr>
      <vt:lpstr>Times New Roman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Богачева Карина Валерьевна</cp:lastModifiedBy>
  <cp:revision>1977</cp:revision>
  <cp:lastPrinted>2025-12-23T09:06:21Z</cp:lastPrinted>
  <dcterms:created xsi:type="dcterms:W3CDTF">2014-10-08T23:03:32Z</dcterms:created>
  <dcterms:modified xsi:type="dcterms:W3CDTF">2026-10-02T12:31:13Z</dcterms:modified>
</cp:coreProperties>
</file>